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77" r:id="rId9"/>
    <p:sldId id="262" r:id="rId10"/>
    <p:sldId id="263" r:id="rId11"/>
    <p:sldId id="266" r:id="rId12"/>
    <p:sldId id="267" r:id="rId13"/>
    <p:sldId id="274" r:id="rId14"/>
    <p:sldId id="270" r:id="rId15"/>
    <p:sldId id="272" r:id="rId16"/>
    <p:sldId id="271" r:id="rId17"/>
    <p:sldId id="273" r:id="rId18"/>
    <p:sldId id="268" r:id="rId19"/>
    <p:sldId id="278" r:id="rId20"/>
    <p:sldId id="279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73" y="-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CEED4-861F-403A-9C51-28CA36903BC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796EC-C568-423D-8449-AF7CD54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8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451C9-1AAD-4CDC-AC79-BB72B5A2766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F950-1FA0-4525-806E-9578950D4C23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2epCIFdRa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evewyborne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cubed.org/resources/jo-teaching-visual-dot-card-number-talk/" TargetMode="External"/><Relationship Id="rId7" Type="http://schemas.openxmlformats.org/officeDocument/2006/relationships/hyperlink" Target="https://www.explodingdots.org/g/wicked-fireant-2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fletchy.com/2016/10/10/geometric-subitizing-a-different-kind-of-number-talk/" TargetMode="External"/><Relationship Id="rId5" Type="http://schemas.openxmlformats.org/officeDocument/2006/relationships/hyperlink" Target="https://www.stevewyborney.com/" TargetMode="External"/><Relationship Id="rId4" Type="http://schemas.openxmlformats.org/officeDocument/2006/relationships/hyperlink" Target="http://www.santeesd.net/cms/lib/CA01000468/Centricity/domain/19/ccuploads/KinderRoutines02112013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KegyzRj8-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sites.google.com/site/cmcfnconfeva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667000"/>
            <a:ext cx="711718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Math Talks </a:t>
            </a:r>
            <a:br>
              <a:rPr lang="en-US" sz="5400" dirty="0" smtClean="0"/>
            </a:br>
            <a:r>
              <a:rPr lang="en-US" sz="5400" dirty="0" smtClean="0"/>
              <a:t>for the Younger Set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343400"/>
            <a:ext cx="7117180" cy="861420"/>
          </a:xfrm>
        </p:spPr>
        <p:txBody>
          <a:bodyPr>
            <a:noAutofit/>
          </a:bodyPr>
          <a:lstStyle/>
          <a:p>
            <a:r>
              <a:rPr lang="en-US" sz="3200" dirty="0" smtClean="0"/>
              <a:t>Gwen Neu</a:t>
            </a:r>
          </a:p>
          <a:p>
            <a:r>
              <a:rPr lang="en-US" sz="3200" dirty="0" smtClean="0"/>
              <a:t>TK-8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Teacher</a:t>
            </a:r>
          </a:p>
          <a:p>
            <a:r>
              <a:rPr lang="en-US" sz="3200" dirty="0" smtClean="0"/>
              <a:t>Maple Creek Elementary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371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125113" cy="990600"/>
          </a:xfrm>
        </p:spPr>
        <p:txBody>
          <a:bodyPr/>
          <a:lstStyle/>
          <a:p>
            <a:pPr algn="ctr"/>
            <a:r>
              <a:rPr lang="en-US" sz="4000" dirty="0" smtClean="0"/>
              <a:t>Sample Anchor Chart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2590800" y="1219200"/>
            <a:ext cx="3717954" cy="4981690"/>
          </a:xfrm>
        </p:spPr>
      </p:pic>
      <p:sp>
        <p:nvSpPr>
          <p:cNvPr id="6" name="TextBox 5"/>
          <p:cNvSpPr txBox="1"/>
          <p:nvPr/>
        </p:nvSpPr>
        <p:spPr>
          <a:xfrm>
            <a:off x="228600" y="62116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https://mnmmath.wordpress.com/2018/10/07/are-you-ready-for-more/</a:t>
            </a:r>
          </a:p>
        </p:txBody>
      </p:sp>
    </p:spTree>
    <p:extLst>
      <p:ext uri="{BB962C8B-B14F-4D97-AF65-F5344CB8AC3E}">
        <p14:creationId xmlns:p14="http://schemas.microsoft.com/office/powerpoint/2010/main" val="146599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Talk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www.youtube.com/watch?v=62epCIFdRa0</a:t>
            </a:r>
            <a:endParaRPr lang="en-US" u="sng" dirty="0" smtClean="0"/>
          </a:p>
          <a:p>
            <a:r>
              <a:rPr lang="en-US" dirty="0" smtClean="0"/>
              <a:t>From Math Solutions, a K-1</a:t>
            </a:r>
            <a:r>
              <a:rPr lang="en-US" baseline="30000" dirty="0" smtClean="0"/>
              <a:t>st</a:t>
            </a:r>
            <a:r>
              <a:rPr lang="en-US" dirty="0" smtClean="0"/>
              <a:t> Math Talk </a:t>
            </a:r>
            <a:r>
              <a:rPr lang="en-US" sz="1000" dirty="0" smtClean="0"/>
              <a:t>(5 min., 31 sec.)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24200"/>
            <a:ext cx="7067754" cy="2971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Dot Cards</a:t>
            </a:r>
          </a:p>
          <a:p>
            <a:r>
              <a:rPr lang="en-US" dirty="0"/>
              <a:t>Geometric </a:t>
            </a:r>
            <a:r>
              <a:rPr lang="en-US" dirty="0" err="1"/>
              <a:t>Subitzing</a:t>
            </a:r>
            <a:endParaRPr lang="en-US" dirty="0"/>
          </a:p>
          <a:p>
            <a:r>
              <a:rPr lang="en-US" dirty="0"/>
              <a:t>Represent It</a:t>
            </a:r>
          </a:p>
          <a:p>
            <a:r>
              <a:rPr lang="en-US" dirty="0" smtClean="0"/>
              <a:t>Target </a:t>
            </a:r>
            <a:r>
              <a:rPr lang="en-US" dirty="0"/>
              <a:t>Number</a:t>
            </a:r>
          </a:p>
          <a:p>
            <a:r>
              <a:rPr lang="en-US" dirty="0" smtClean="0"/>
              <a:t>Make It True</a:t>
            </a:r>
          </a:p>
          <a:p>
            <a:r>
              <a:rPr lang="en-US" dirty="0" smtClean="0"/>
              <a:t>Exploding Dots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447800"/>
            <a:ext cx="7086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 we work through the tasks; think and talk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The math involved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How you can use (or have used) it in your classroom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Potential obstacles and ways to overcome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19800" y="33528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9471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3800" y="342008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00600" y="193091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2880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48666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96901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09442" y="381000"/>
            <a:ext cx="7125113" cy="1295400"/>
          </a:xfrm>
        </p:spPr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en-US" sz="2800" dirty="0" smtClean="0"/>
              <a:t>Dot </a:t>
            </a:r>
            <a:r>
              <a:rPr lang="en-US" sz="2800" dirty="0" smtClean="0"/>
              <a:t>Cards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(Steve </a:t>
            </a:r>
            <a:r>
              <a:rPr lang="en-US" dirty="0" err="1" smtClean="0"/>
              <a:t>Wyborney’s</a:t>
            </a:r>
            <a:r>
              <a:rPr lang="en-US" dirty="0" smtClean="0"/>
              <a:t> site is AWESOME</a:t>
            </a:r>
            <a:br>
              <a:rPr lang="en-US" dirty="0" smtClean="0"/>
            </a:br>
            <a:r>
              <a:rPr lang="en-US" sz="1000" dirty="0">
                <a:solidFill>
                  <a:schemeClr val="tx1">
                    <a:lumMod val="95000"/>
                  </a:schemeClr>
                </a:solidFill>
                <a:hlinkClick r:id="rId3"/>
              </a:rPr>
              <a:t>https://www.stevewyborney.com</a:t>
            </a:r>
            <a:r>
              <a:rPr lang="en-US" sz="1000" dirty="0" smtClean="0">
                <a:solidFill>
                  <a:schemeClr val="tx1">
                    <a:lumMod val="95000"/>
                  </a:schemeClr>
                </a:solidFill>
                <a:hlinkClick r:id="rId3"/>
              </a:rPr>
              <a:t>/</a:t>
            </a:r>
            <a:r>
              <a:rPr lang="en-US" sz="1000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  <a:r>
              <a:rPr lang="en-US" sz="10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US" sz="1000" dirty="0">
                <a:solidFill>
                  <a:schemeClr val="tx1">
                    <a:lumMod val="9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198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many dots do you see?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you know</a:t>
            </a:r>
            <a:r>
              <a:rPr lang="en-US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Let’s try it with one </a:t>
            </a:r>
            <a:r>
              <a:rPr lang="en-US" dirty="0" err="1" smtClean="0"/>
              <a:t>ofSteve</a:t>
            </a:r>
            <a:r>
              <a:rPr lang="en-US" dirty="0" smtClean="0"/>
              <a:t> </a:t>
            </a:r>
            <a:r>
              <a:rPr lang="en-US" smtClean="0"/>
              <a:t>Wyborney’s </a:t>
            </a:r>
            <a:r>
              <a:rPr lang="en-US" dirty="0" smtClean="0"/>
              <a:t>PP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</a:t>
            </a:r>
            <a:r>
              <a:rPr lang="en-US" dirty="0" err="1" smtClean="0"/>
              <a:t>Subitizing</a:t>
            </a:r>
            <a:r>
              <a:rPr lang="en-US" dirty="0"/>
              <a:t/>
            </a:r>
            <a:br>
              <a:rPr lang="en-US" dirty="0"/>
            </a:br>
            <a:r>
              <a:rPr lang="en-US" sz="1050" dirty="0"/>
              <a:t>https://gfletchy.com/2016/10/10/geometric-subitizing-a-different-kind-of-number-talk/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447" y="1981200"/>
            <a:ext cx="1158340" cy="93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909" y="4419600"/>
            <a:ext cx="11588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481987" y="3124200"/>
            <a:ext cx="1066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1905000"/>
            <a:ext cx="160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many shapes did you see?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many sides did you see?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1905000"/>
            <a:ext cx="21336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Subitizing</a:t>
            </a:r>
            <a:r>
              <a:rPr lang="en-US" i="1" dirty="0" smtClean="0"/>
              <a:t>: the </a:t>
            </a:r>
            <a:r>
              <a:rPr lang="en-US" i="1" dirty="0"/>
              <a:t>ability to 'see' a </a:t>
            </a:r>
            <a:r>
              <a:rPr lang="en-US" i="1" dirty="0" smtClean="0"/>
              <a:t>portion of a set of objects </a:t>
            </a:r>
            <a:r>
              <a:rPr lang="en-US" i="1" dirty="0"/>
              <a:t>and know how many there are without </a:t>
            </a:r>
            <a:r>
              <a:rPr lang="en-US" i="1" dirty="0" smtClean="0"/>
              <a:t>counting.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01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 It</a:t>
            </a:r>
            <a:br>
              <a:rPr lang="en-US" dirty="0" smtClean="0"/>
            </a:b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2971800"/>
            <a:ext cx="220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15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what ways can you represent this number?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Number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274320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5105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	1	2	3	4	5	10	21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6002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numbers below, how can you hit the target?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86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5 + 3 = 6 + </a:t>
            </a:r>
            <a:r>
              <a:rPr lang="en-US" sz="4800" dirty="0" smtClean="0"/>
              <a:t>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7564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153076"/>
          </a:xfrm>
        </p:spPr>
        <p:txBody>
          <a:bodyPr/>
          <a:lstStyle/>
          <a:p>
            <a:r>
              <a:rPr lang="en-US" dirty="0" smtClean="0"/>
              <a:t>Exploding Dots:</a:t>
            </a:r>
            <a:br>
              <a:rPr lang="en-US" dirty="0" smtClean="0"/>
            </a:br>
            <a:r>
              <a:rPr lang="en-US" dirty="0" smtClean="0"/>
              <a:t>The Global </a:t>
            </a:r>
            <a:r>
              <a:rPr lang="en-US" dirty="0"/>
              <a:t>Math Project</a:t>
            </a:r>
            <a:br>
              <a:rPr lang="en-US" dirty="0"/>
            </a:br>
            <a:r>
              <a:rPr lang="en-US" sz="1050" dirty="0"/>
              <a:t>https://www.explodingdots.org/g/wicked-fireant-28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868440"/>
              </p:ext>
            </p:extLst>
          </p:nvPr>
        </p:nvGraphicFramePr>
        <p:xfrm>
          <a:off x="990600" y="6096000"/>
          <a:ext cx="7124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175"/>
                <a:gridCol w="1781175"/>
                <a:gridCol w="1781175"/>
                <a:gridCol w="17811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2590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		2</a:t>
            </a:r>
            <a:endParaRPr lang="en-US" sz="2400" dirty="0"/>
          </a:p>
        </p:txBody>
      </p:sp>
      <p:sp>
        <p:nvSpPr>
          <p:cNvPr id="6" name="Left Arrow 5"/>
          <p:cNvSpPr/>
          <p:nvPr/>
        </p:nvSpPr>
        <p:spPr>
          <a:xfrm>
            <a:off x="1905000" y="2667000"/>
            <a:ext cx="899556" cy="3507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20574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 on the right. Add one dot at a time. Each place can contain only one dot. Each time you add a dot, the two explode into one and lands on the place to the left.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100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 a code for each number beginning with 0:</a:t>
            </a:r>
          </a:p>
          <a:p>
            <a:r>
              <a:rPr lang="en-US" dirty="0" smtClean="0"/>
              <a:t>0 =   0</a:t>
            </a:r>
          </a:p>
          <a:p>
            <a:r>
              <a:rPr lang="en-US" dirty="0" smtClean="0"/>
              <a:t>1 =   1</a:t>
            </a:r>
          </a:p>
          <a:p>
            <a:r>
              <a:rPr lang="en-US" dirty="0" smtClean="0"/>
              <a:t>2 = 20</a:t>
            </a:r>
          </a:p>
          <a:p>
            <a:r>
              <a:rPr lang="en-US" dirty="0" smtClean="0"/>
              <a:t>3 =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28732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will be the code for 15? For 18?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Tasks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876799"/>
          </a:xfrm>
          <a:blipFill dpi="0" rotWithShape="1">
            <a:blip r:embed="rId2">
              <a:alphaModFix amt="70000"/>
            </a:blip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Dot Cards: </a:t>
            </a:r>
            <a:endParaRPr lang="en-US" dirty="0" smtClean="0"/>
          </a:p>
          <a:p>
            <a:pPr lvl="1"/>
            <a:r>
              <a:rPr lang="en-US" sz="1000" dirty="0" smtClean="0">
                <a:solidFill>
                  <a:schemeClr val="tx1">
                    <a:lumMod val="95000"/>
                  </a:schemeClr>
                </a:solidFill>
                <a:hlinkClick r:id="rId3"/>
              </a:rPr>
              <a:t>https</a:t>
            </a:r>
            <a:r>
              <a:rPr lang="en-US" sz="1000" dirty="0">
                <a:solidFill>
                  <a:schemeClr val="tx1">
                    <a:lumMod val="95000"/>
                  </a:schemeClr>
                </a:solidFill>
                <a:hlinkClick r:id="rId3"/>
              </a:rPr>
              <a:t>://www.youcubed.org/resources/jo-teaching-visual-dot-card-number-talk</a:t>
            </a:r>
            <a:r>
              <a:rPr lang="en-US" sz="1000" dirty="0" smtClean="0">
                <a:solidFill>
                  <a:schemeClr val="tx1">
                    <a:lumMod val="95000"/>
                  </a:schemeClr>
                </a:solidFill>
                <a:hlinkClick r:id="rId3"/>
              </a:rPr>
              <a:t>/</a:t>
            </a:r>
            <a:r>
              <a:rPr lang="en-US" sz="10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endParaRPr lang="en-US" sz="1000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/>
            <a:r>
              <a:rPr lang="en-US" sz="1000" dirty="0" smtClean="0">
                <a:solidFill>
                  <a:schemeClr val="tx1">
                    <a:lumMod val="95000"/>
                  </a:schemeClr>
                </a:solidFill>
                <a:hlinkClick r:id="rId4"/>
              </a:rPr>
              <a:t>http</a:t>
            </a:r>
            <a:r>
              <a:rPr lang="en-US" sz="1000" dirty="0">
                <a:solidFill>
                  <a:schemeClr val="tx1">
                    <a:lumMod val="95000"/>
                  </a:schemeClr>
                </a:solidFill>
                <a:hlinkClick r:id="rId4"/>
              </a:rPr>
              <a:t>://</a:t>
            </a:r>
            <a:r>
              <a:rPr lang="en-US" sz="1000" dirty="0" smtClean="0">
                <a:solidFill>
                  <a:schemeClr val="tx1">
                    <a:lumMod val="95000"/>
                  </a:schemeClr>
                </a:solidFill>
                <a:hlinkClick r:id="rId4"/>
              </a:rPr>
              <a:t>www.santeesd.net/cms/lib/CA01000468/Centricity/domain/19/ccuploads/KinderRoutines02112013.pdf</a:t>
            </a:r>
            <a:endParaRPr lang="en-US" sz="1000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/>
            <a:r>
              <a:rPr lang="en-US" sz="1000" dirty="0">
                <a:solidFill>
                  <a:schemeClr val="tx1">
                    <a:lumMod val="95000"/>
                  </a:schemeClr>
                </a:solidFill>
                <a:hlinkClick r:id="rId5"/>
              </a:rPr>
              <a:t>https://www.stevewyborney.com</a:t>
            </a:r>
            <a:r>
              <a:rPr lang="en-US" sz="1000" dirty="0" smtClean="0">
                <a:solidFill>
                  <a:schemeClr val="tx1">
                    <a:lumMod val="95000"/>
                  </a:schemeClr>
                </a:solidFill>
                <a:hlinkClick r:id="rId5"/>
              </a:rPr>
              <a:t>/</a:t>
            </a:r>
            <a:endParaRPr lang="en-US" sz="10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/>
              <a:t>Geometric </a:t>
            </a:r>
            <a:r>
              <a:rPr lang="en-US" dirty="0" err="1" smtClean="0"/>
              <a:t>Subitzing</a:t>
            </a:r>
            <a:r>
              <a:rPr lang="en-US" dirty="0" smtClean="0"/>
              <a:t>: </a:t>
            </a:r>
            <a:r>
              <a:rPr lang="en-US" sz="10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https://gfletchy.com/2016/10/10/geometric-subitizing-a-different-kind-of-number-talk</a:t>
            </a:r>
            <a:r>
              <a:rPr lang="en-US" sz="10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/</a:t>
            </a:r>
            <a:endParaRPr lang="en-US" sz="1000" dirty="0"/>
          </a:p>
          <a:p>
            <a:r>
              <a:rPr lang="en-US" dirty="0"/>
              <a:t>Represent </a:t>
            </a:r>
            <a:r>
              <a:rPr lang="en-US" dirty="0" smtClean="0"/>
              <a:t>It: </a:t>
            </a:r>
            <a:r>
              <a:rPr lang="en-US" sz="1400" dirty="0" smtClean="0"/>
              <a:t>use any number, maybe the number of the day</a:t>
            </a:r>
            <a:endParaRPr lang="en-US" sz="1400" dirty="0"/>
          </a:p>
          <a:p>
            <a:r>
              <a:rPr lang="en-US" dirty="0" smtClean="0"/>
              <a:t>Target Number: </a:t>
            </a:r>
            <a:r>
              <a:rPr lang="en-US" sz="1400" dirty="0" smtClean="0"/>
              <a:t>use </a:t>
            </a:r>
            <a:r>
              <a:rPr lang="en-US" sz="1400" dirty="0" smtClean="0"/>
              <a:t>any target number and set of </a:t>
            </a:r>
            <a:r>
              <a:rPr lang="en-US" sz="1400" dirty="0" smtClean="0"/>
              <a:t>digits </a:t>
            </a:r>
            <a:r>
              <a:rPr lang="en-US" sz="1400" dirty="0" smtClean="0"/>
              <a:t>to encourage flexibility with computation</a:t>
            </a:r>
            <a:endParaRPr lang="en-US" sz="1400" dirty="0"/>
          </a:p>
          <a:p>
            <a:r>
              <a:rPr lang="en-US" dirty="0" smtClean="0"/>
              <a:t>Make It True: </a:t>
            </a:r>
            <a:r>
              <a:rPr lang="en-US" sz="1400" dirty="0" smtClean="0"/>
              <a:t>Use equations from </a:t>
            </a:r>
            <a:r>
              <a:rPr lang="en-US" sz="1400" dirty="0" smtClean="0"/>
              <a:t>the math </a:t>
            </a:r>
            <a:r>
              <a:rPr lang="en-US" sz="1400" dirty="0" smtClean="0"/>
              <a:t>text</a:t>
            </a:r>
          </a:p>
          <a:p>
            <a:r>
              <a:rPr lang="en-US" dirty="0" smtClean="0"/>
              <a:t>Exploding </a:t>
            </a:r>
            <a:r>
              <a:rPr lang="en-US" dirty="0"/>
              <a:t>Dots: </a:t>
            </a:r>
            <a:r>
              <a:rPr lang="en-US" sz="1000" dirty="0">
                <a:hlinkClick r:id="rId7"/>
              </a:rPr>
              <a:t>https://</a:t>
            </a:r>
            <a:r>
              <a:rPr lang="en-US" sz="1000" dirty="0" smtClean="0">
                <a:hlinkClick r:id="rId7"/>
              </a:rPr>
              <a:t>www.explodingdots.org/g/wicked-fireant-28</a:t>
            </a:r>
            <a:r>
              <a:rPr lang="en-US" sz="1000" dirty="0" smtClean="0"/>
              <a:t> </a:t>
            </a:r>
          </a:p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546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153076"/>
          </a:xfrm>
        </p:spPr>
        <p:txBody>
          <a:bodyPr/>
          <a:lstStyle/>
          <a:p>
            <a:r>
              <a:rPr lang="en-US" sz="4000" dirty="0" smtClean="0"/>
              <a:t>From the leader – </a:t>
            </a:r>
            <a:br>
              <a:rPr lang="en-US" sz="4000" dirty="0" smtClean="0"/>
            </a:br>
            <a:r>
              <a:rPr lang="en-US" sz="4000" dirty="0" smtClean="0"/>
              <a:t>Jo </a:t>
            </a:r>
            <a:r>
              <a:rPr lang="en-US" sz="4000" dirty="0" err="1" smtClean="0"/>
              <a:t>Boaler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209800"/>
            <a:ext cx="7125112" cy="405143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www.youtube.com/watch?v=YKegyzRj8-k</a:t>
            </a:r>
            <a:endParaRPr lang="en-US" dirty="0" smtClean="0"/>
          </a:p>
          <a:p>
            <a:pPr lvl="1"/>
            <a:r>
              <a:rPr lang="en-US" dirty="0" smtClean="0"/>
              <a:t>1 minute 37 sec of the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7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70000"/>
            </a:blip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b="1" dirty="0" err="1" smtClean="0"/>
              <a:t>Boaler</a:t>
            </a:r>
            <a:r>
              <a:rPr lang="en-US" b="1" dirty="0" smtClean="0"/>
              <a:t>, Jo: </a:t>
            </a:r>
            <a:r>
              <a:rPr lang="en-US" i="1" dirty="0" smtClean="0"/>
              <a:t>Mathematical Mindsets</a:t>
            </a:r>
            <a:r>
              <a:rPr lang="en-US" dirty="0" smtClean="0"/>
              <a:t>, </a:t>
            </a:r>
            <a:r>
              <a:rPr lang="en-US" i="1" dirty="0" smtClean="0"/>
              <a:t>Mindset Mathematics</a:t>
            </a:r>
            <a:endParaRPr lang="en-US" i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Hughes, Nancy: 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</a:rPr>
              <a:t>Classroom Ready Number Talks for Kindergarten, First, and Second Grade Teachers</a:t>
            </a:r>
            <a:endParaRPr lang="en-US" i="1" dirty="0" smtClean="0"/>
          </a:p>
          <a:p>
            <a:r>
              <a:rPr lang="en-US" b="1" dirty="0" smtClean="0"/>
              <a:t>Parrish, Sherry: </a:t>
            </a:r>
            <a:r>
              <a:rPr lang="en-US" i="1" dirty="0" smtClean="0"/>
              <a:t>Number Talks: Whole Number Computation, Grades K-5</a:t>
            </a:r>
            <a:endParaRPr lang="en-US" i="1" dirty="0"/>
          </a:p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092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1" y="429868"/>
            <a:ext cx="1839625" cy="1442833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11700" y="2028967"/>
            <a:ext cx="8392800" cy="17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Please take a minute to complete the session evaluation.The link below is also on the CMCFN website.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https://sites.google.com/site/cmcfnconfeval/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           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54149" y="4687872"/>
            <a:ext cx="1839624" cy="2170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65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a Math Talk?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07361"/>
            <a:ext cx="8153399" cy="405143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Whole group math activity – typically mental math (the hard core insist it be only mental)</a:t>
            </a:r>
          </a:p>
          <a:p>
            <a:r>
              <a:rPr lang="en-US" sz="2400" dirty="0" smtClean="0"/>
              <a:t>Lasts 5 – 10 minutes for this age group</a:t>
            </a:r>
          </a:p>
          <a:p>
            <a:r>
              <a:rPr lang="en-US" sz="2400" dirty="0" smtClean="0"/>
              <a:t>An opportunity for students to share their math thoughts</a:t>
            </a:r>
          </a:p>
          <a:p>
            <a:pPr lvl="1"/>
            <a:r>
              <a:rPr lang="en-US" sz="2200" dirty="0" smtClean="0"/>
              <a:t>Students justify their answers</a:t>
            </a:r>
          </a:p>
          <a:p>
            <a:pPr lvl="1"/>
            <a:r>
              <a:rPr lang="en-US" sz="2200" dirty="0" smtClean="0"/>
              <a:t>Students politely critique others</a:t>
            </a:r>
          </a:p>
          <a:p>
            <a:pPr lvl="1"/>
            <a:r>
              <a:rPr lang="en-US" sz="2200" dirty="0" smtClean="0"/>
              <a:t>Students see alternative ways to think about a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When and Why?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07361"/>
            <a:ext cx="8153399" cy="405143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To move from reliance on memorization to true understanding of math concepts</a:t>
            </a:r>
          </a:p>
          <a:p>
            <a:r>
              <a:rPr lang="en-US" sz="2400" dirty="0" smtClean="0"/>
              <a:t>Help students recognize and use structure to understand the complexity of math concepts</a:t>
            </a:r>
          </a:p>
          <a:p>
            <a:r>
              <a:rPr lang="en-US" sz="2400" dirty="0" smtClean="0"/>
              <a:t>Use as a regular routine with talks that build on each other</a:t>
            </a:r>
          </a:p>
          <a:p>
            <a:r>
              <a:rPr lang="en-US" sz="2400" dirty="0" smtClean="0"/>
              <a:t>Activates prior knowledge</a:t>
            </a:r>
          </a:p>
          <a:p>
            <a:r>
              <a:rPr lang="en-US" sz="2400" dirty="0" smtClean="0"/>
              <a:t>Develop a stronger sense of math identity and confidence</a:t>
            </a:r>
          </a:p>
          <a:p>
            <a:pPr lvl="1"/>
            <a:r>
              <a:rPr lang="en-US" sz="2200" dirty="0" smtClean="0"/>
              <a:t>Treat mistakes as learning opportunities that contribute to everyone’s understanding of the task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6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can students learn?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07361"/>
            <a:ext cx="8153399" cy="451723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Flexibility, accuracy, and efficiency in math thinking</a:t>
            </a:r>
          </a:p>
          <a:p>
            <a:r>
              <a:rPr lang="en-US" sz="2400" dirty="0" smtClean="0"/>
              <a:t>Ways to make sense of math tasks and strategies to complete them</a:t>
            </a:r>
          </a:p>
          <a:p>
            <a:r>
              <a:rPr lang="en-US" sz="2400" dirty="0" smtClean="0"/>
              <a:t>Ease with composing and </a:t>
            </a:r>
            <a:r>
              <a:rPr lang="en-US" sz="2400" dirty="0" err="1" smtClean="0"/>
              <a:t>decomosing</a:t>
            </a:r>
            <a:r>
              <a:rPr lang="en-US" sz="2400" dirty="0" smtClean="0"/>
              <a:t> numbers</a:t>
            </a:r>
          </a:p>
          <a:p>
            <a:r>
              <a:rPr lang="en-US" sz="2400" dirty="0" smtClean="0"/>
              <a:t>Conceptual understanding of the relationships between numbers</a:t>
            </a:r>
          </a:p>
          <a:p>
            <a:r>
              <a:rPr lang="en-US" sz="2400" dirty="0" smtClean="0"/>
              <a:t>Math reasoning skills</a:t>
            </a:r>
          </a:p>
          <a:p>
            <a:r>
              <a:rPr lang="en-US" sz="2400" dirty="0" smtClean="0"/>
              <a:t>Multiple strategies to solve a problem</a:t>
            </a:r>
          </a:p>
          <a:p>
            <a:r>
              <a:rPr lang="en-US" sz="2400" dirty="0" smtClean="0"/>
              <a:t>Multiple representations of the solution to a problem</a:t>
            </a:r>
          </a:p>
          <a:p>
            <a:r>
              <a:rPr lang="en-US" sz="2400" dirty="0" smtClean="0"/>
              <a:t>Confidence</a:t>
            </a:r>
          </a:p>
          <a:p>
            <a:r>
              <a:rPr lang="en-US" sz="2400" dirty="0" smtClean="0"/>
              <a:t>Empowerment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7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7073" y="304801"/>
            <a:ext cx="7125113" cy="762000"/>
          </a:xfrm>
        </p:spPr>
        <p:txBody>
          <a:bodyPr/>
          <a:lstStyle/>
          <a:p>
            <a:r>
              <a:rPr lang="en-US" sz="3600" dirty="0" smtClean="0"/>
              <a:t>Defining Features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298354"/>
              </p:ext>
            </p:extLst>
          </p:nvPr>
        </p:nvGraphicFramePr>
        <p:xfrm>
          <a:off x="304800" y="1066799"/>
          <a:ext cx="8534400" cy="508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4114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Facilitation Feature</a:t>
                      </a:r>
                      <a:endParaRPr lang="en-US" sz="16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 Experience</a:t>
                      </a:r>
                      <a:endParaRPr lang="en-US" sz="16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10363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Problems are written and read publicly; students solve mentally</a:t>
                      </a:r>
                      <a:r>
                        <a:rPr lang="en-US" sz="1600" baseline="0" dirty="0" smtClean="0"/>
                        <a:t> (as much as possible)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Students develop efficiency, accuracy, and fluency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Students move away from algorithms and memorization toward sense-making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Wait</a:t>
                      </a:r>
                      <a:r>
                        <a:rPr lang="en-US" sz="1600" baseline="0" dirty="0" smtClean="0"/>
                        <a:t> 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students have time to reflect and struggle</a:t>
                      </a:r>
                      <a:endParaRPr lang="en-US" sz="1600" dirty="0"/>
                    </a:p>
                  </a:txBody>
                  <a:tcPr/>
                </a:tc>
              </a:tr>
              <a:tr h="6915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Silent Signals</a:t>
                      </a:r>
                    </a:p>
                    <a:p>
                      <a:r>
                        <a:rPr lang="en-US" sz="1600" dirty="0" smtClean="0"/>
                        <a:t>Silent Validations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Students learn to come up with at least one idea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915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 Mistakes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Students</a:t>
                      </a:r>
                      <a:r>
                        <a:rPr lang="en-US" sz="1600" baseline="0" dirty="0" smtClean="0"/>
                        <a:t> learn to see mistakes as learning opportunities</a:t>
                      </a:r>
                      <a:endParaRPr lang="en-US" sz="1600" dirty="0"/>
                    </a:p>
                  </a:txBody>
                  <a:tcPr/>
                </a:tc>
              </a:tr>
              <a:tr h="7155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Teacher scribes AFTER student explains</a:t>
                      </a:r>
                    </a:p>
                    <a:p>
                      <a:r>
                        <a:rPr lang="en-US" sz="1600" dirty="0" smtClean="0"/>
                        <a:t>Teacher confirms proper representation</a:t>
                      </a:r>
                    </a:p>
                    <a:p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Scribing reflects student’s actual</a:t>
                      </a:r>
                      <a:r>
                        <a:rPr lang="en-US" sz="1600" baseline="0" dirty="0" smtClean="0"/>
                        <a:t> process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14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Engage</a:t>
                      </a:r>
                      <a:r>
                        <a:rPr lang="en-US" sz="1600" baseline="0" dirty="0" smtClean="0"/>
                        <a:t> students in discussion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Students make sense of other</a:t>
                      </a:r>
                      <a:r>
                        <a:rPr lang="en-US" sz="1600" baseline="0" dirty="0" smtClean="0"/>
                        <a:t> strategies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6156" y="6248400"/>
            <a:ext cx="83572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Adapted From: OUSDMathInstructionalToolkit2013-2014</a:t>
            </a:r>
          </a:p>
          <a:p>
            <a:r>
              <a:rPr lang="en-US" sz="1050" dirty="0"/>
              <a:t>http://blog.mrmeyer.com/wp-content/uploads/OUSDMathInstructionalToolkit2013-14.pdf</a:t>
            </a:r>
          </a:p>
        </p:txBody>
      </p:sp>
    </p:spTree>
    <p:extLst>
      <p:ext uri="{BB962C8B-B14F-4D97-AF65-F5344CB8AC3E}">
        <p14:creationId xmlns:p14="http://schemas.microsoft.com/office/powerpoint/2010/main" val="106292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Engagement Questions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07361"/>
            <a:ext cx="8153399" cy="451723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 did it exactly the same way as ____?</a:t>
            </a:r>
          </a:p>
          <a:p>
            <a:r>
              <a:rPr lang="en-US" sz="2400" dirty="0" smtClean="0"/>
              <a:t>Can you do that? </a:t>
            </a:r>
          </a:p>
          <a:p>
            <a:r>
              <a:rPr lang="en-US" sz="2400" dirty="0" smtClean="0"/>
              <a:t>What happened?</a:t>
            </a:r>
          </a:p>
          <a:p>
            <a:r>
              <a:rPr lang="en-US" sz="2400" dirty="0" smtClean="0"/>
              <a:t>Did everyone understand ________’s way?</a:t>
            </a:r>
          </a:p>
          <a:p>
            <a:r>
              <a:rPr lang="en-US" sz="2400" dirty="0" smtClean="0"/>
              <a:t>Can you explain _____’s strategy in your own words?</a:t>
            </a:r>
          </a:p>
          <a:p>
            <a:r>
              <a:rPr lang="en-US" sz="2400" dirty="0" smtClean="0"/>
              <a:t>Who has another way of solving it?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5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229276"/>
          </a:xfrm>
        </p:spPr>
        <p:txBody>
          <a:bodyPr/>
          <a:lstStyle/>
          <a:p>
            <a:r>
              <a:rPr lang="en-US" sz="4000" dirty="0" smtClean="0"/>
              <a:t>Sentence/Question Stems for discussions: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09799"/>
            <a:ext cx="8153399" cy="41148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3400" dirty="0" smtClean="0"/>
              <a:t>I agree/disagree with ____ because ____.</a:t>
            </a:r>
          </a:p>
          <a:p>
            <a:r>
              <a:rPr lang="en-US" sz="3400" dirty="0" smtClean="0"/>
              <a:t>How did you decide to ______?</a:t>
            </a:r>
          </a:p>
          <a:p>
            <a:r>
              <a:rPr lang="en-US" sz="3400" dirty="0" smtClean="0"/>
              <a:t>These ways are alike/different because _____.</a:t>
            </a:r>
          </a:p>
          <a:p>
            <a:r>
              <a:rPr lang="en-US" sz="3400" dirty="0" smtClean="0"/>
              <a:t>The strategy I used was _____.</a:t>
            </a:r>
          </a:p>
          <a:p>
            <a:r>
              <a:rPr lang="en-US" sz="3400" dirty="0" smtClean="0"/>
              <a:t>I don’t understand your solution/strategy. Can you please explain it again?</a:t>
            </a:r>
          </a:p>
          <a:p>
            <a:r>
              <a:rPr lang="en-US" sz="3400" dirty="0" smtClean="0"/>
              <a:t>Can we both be right? How?</a:t>
            </a:r>
          </a:p>
          <a:p>
            <a:r>
              <a:rPr lang="en-US" sz="3400" dirty="0" smtClean="0"/>
              <a:t>Where did ______ go wrong?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3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9442" y="457200"/>
            <a:ext cx="7125113" cy="1142999"/>
          </a:xfrm>
        </p:spPr>
        <p:txBody>
          <a:bodyPr/>
          <a:lstStyle/>
          <a:p>
            <a:r>
              <a:rPr lang="en-US" sz="4000" dirty="0" smtClean="0"/>
              <a:t>Procedural Steps </a:t>
            </a:r>
            <a:br>
              <a:rPr lang="en-US" sz="4000" dirty="0" smtClean="0"/>
            </a:br>
            <a:r>
              <a:rPr lang="en-US" sz="4000" dirty="0" smtClean="0"/>
              <a:t>(requires modeling at first)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07361"/>
            <a:ext cx="8153399" cy="451723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Create/Review an Anchor Chart for Group Norms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Present a problem/task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Give students time to think (time varies with task, typically five minutes)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Have students use silent signals to let you know they are ready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Call on one student at a time; listen to strategy and then scribe the strategy for all to see; validate your representation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Ask engagement questions as appropriate to the situation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Force it – allow for awkward silence because it’s important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Encourage students to talk to each other without you in the middle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9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298</TotalTime>
  <Words>897</Words>
  <Application>Microsoft Office PowerPoint</Application>
  <PresentationFormat>On-screen Show (4:3)</PresentationFormat>
  <Paragraphs>142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Summer</vt:lpstr>
      <vt:lpstr>Math Talks  for the Younger Set</vt:lpstr>
      <vt:lpstr>From the leader –  Jo Boaler</vt:lpstr>
      <vt:lpstr>What is a Math Talk?</vt:lpstr>
      <vt:lpstr>When and Why?</vt:lpstr>
      <vt:lpstr>What can students learn?</vt:lpstr>
      <vt:lpstr>Defining Features</vt:lpstr>
      <vt:lpstr>Engagement Questions</vt:lpstr>
      <vt:lpstr>Sentence/Question Stems for discussions:</vt:lpstr>
      <vt:lpstr>Procedural Steps  (requires modeling at first)</vt:lpstr>
      <vt:lpstr>Sample Anchor Chart</vt:lpstr>
      <vt:lpstr>Math Talk in Action</vt:lpstr>
      <vt:lpstr>Math Tasks</vt:lpstr>
      <vt:lpstr>Dot Cards  (Steve Wyborney’s site is AWESOME https://www.stevewyborney.com/) </vt:lpstr>
      <vt:lpstr>Geometric Subitizing https://gfletchy.com/2016/10/10/geometric-subitizing-a-different-kind-of-number-talk/</vt:lpstr>
      <vt:lpstr>Represent It </vt:lpstr>
      <vt:lpstr>Target Number</vt:lpstr>
      <vt:lpstr>Make It True</vt:lpstr>
      <vt:lpstr>Exploding Dots: The Global Math Project https://www.explodingdots.org/g/wicked-fireant-28</vt:lpstr>
      <vt:lpstr>Math Tasks Resources</vt:lpstr>
      <vt:lpstr>Book Resources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Talks  for the Younger Set</dc:title>
  <dc:creator>Gwen Neu</dc:creator>
  <cp:lastModifiedBy>Gwen Neu</cp:lastModifiedBy>
  <cp:revision>23</cp:revision>
  <dcterms:created xsi:type="dcterms:W3CDTF">2018-10-08T01:07:31Z</dcterms:created>
  <dcterms:modified xsi:type="dcterms:W3CDTF">2018-10-11T13:42:33Z</dcterms:modified>
</cp:coreProperties>
</file>